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86" r:id="rId11"/>
    <p:sldId id="263" r:id="rId12"/>
    <p:sldId id="264" r:id="rId13"/>
    <p:sldId id="265" r:id="rId14"/>
    <p:sldId id="266" r:id="rId15"/>
    <p:sldId id="287" r:id="rId16"/>
    <p:sldId id="267" r:id="rId17"/>
    <p:sldId id="268" r:id="rId18"/>
    <p:sldId id="269" r:id="rId19"/>
    <p:sldId id="270" r:id="rId20"/>
    <p:sldId id="272" r:id="rId21"/>
    <p:sldId id="271"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8"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slide" Target="../slides/slide20.xml"/><Relationship Id="rId8" Type="http://schemas.openxmlformats.org/officeDocument/2006/relationships/slide" Target="../slides/slide17.xml"/><Relationship Id="rId7" Type="http://schemas.openxmlformats.org/officeDocument/2006/relationships/slide" Target="../slides/slide15.xml"/><Relationship Id="rId6" Type="http://schemas.openxmlformats.org/officeDocument/2006/relationships/slide" Target="../slides/slide12.xml"/><Relationship Id="rId5" Type="http://schemas.openxmlformats.org/officeDocument/2006/relationships/slide" Target="../slides/slide9.xml"/><Relationship Id="rId4" Type="http://schemas.openxmlformats.org/officeDocument/2006/relationships/slide" Target="../slides/slide5.xml"/><Relationship Id="rId3" Type="http://schemas.openxmlformats.org/officeDocument/2006/relationships/slide" Target="../slides/slide2.xml"/><Relationship Id="rId2" Type="http://schemas.openxmlformats.org/officeDocument/2006/relationships/image" Target="../media/image4.jpeg"/><Relationship Id="rId14" Type="http://schemas.openxmlformats.org/officeDocument/2006/relationships/slide" Target="../slides/slide30.xml"/><Relationship Id="rId13" Type="http://schemas.openxmlformats.org/officeDocument/2006/relationships/slide" Target="../slides/slide28.xml"/><Relationship Id="rId12" Type="http://schemas.openxmlformats.org/officeDocument/2006/relationships/slide" Target="../slides/slide26.xml"/><Relationship Id="rId11" Type="http://schemas.openxmlformats.org/officeDocument/2006/relationships/slide" Target="../slides/slide24.xml"/><Relationship Id="rId10" Type="http://schemas.openxmlformats.org/officeDocument/2006/relationships/slide" Target="../slides/slide22.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7304e3858257340b3c1#tid=67e671650d55a6000911206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选择性必修上册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e20ddb1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bd8316a3d&amp;cid=bd8316a3d&amp;vtp=1">
            <a:hlinkClick r:id="rId3" action="ppaction://hlinksldjump"/>
          </p:cNvPr>
          <p:cNvSpPr/>
          <p:nvPr/>
        </p:nvSpPr>
        <p:spPr>
          <a:xfrm>
            <a:off x="264261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sz="2200" dirty="0"/>
          </a:p>
        </p:txBody>
      </p:sp>
      <p:sp>
        <p:nvSpPr>
          <p:cNvPr id="5" name="C_0#auto_editor_catalog_0?lid=f3b56e1d7&amp;cid=f3b56e1d7&amp;vtp=1">
            <a:hlinkClick r:id="rId4" action="ppaction://hlinksldjump"/>
          </p:cNvPr>
          <p:cNvSpPr/>
          <p:nvPr/>
        </p:nvSpPr>
        <p:spPr>
          <a:xfrm>
            <a:off x="321868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sz="2200" dirty="0"/>
          </a:p>
        </p:txBody>
      </p:sp>
      <p:sp>
        <p:nvSpPr>
          <p:cNvPr id="6" name="C_0#auto_editor_catalog_0?lid=81782a7f7&amp;cid=81782a7f7&amp;vtp=1">
            <a:hlinkClick r:id="rId5" action="ppaction://hlinksldjump"/>
          </p:cNvPr>
          <p:cNvSpPr/>
          <p:nvPr/>
        </p:nvSpPr>
        <p:spPr>
          <a:xfrm>
            <a:off x="379476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sz="2200" dirty="0"/>
          </a:p>
        </p:txBody>
      </p:sp>
      <p:sp>
        <p:nvSpPr>
          <p:cNvPr id="7" name="C_0#auto_editor_catalog_0?lid=990a8b5f9&amp;cid=990a8b5f9&amp;vtp=1">
            <a:hlinkClick r:id="rId6" action="ppaction://hlinksldjump"/>
          </p:cNvPr>
          <p:cNvSpPr/>
          <p:nvPr/>
        </p:nvSpPr>
        <p:spPr>
          <a:xfrm>
            <a:off x="437083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sz="2200" dirty="0"/>
          </a:p>
        </p:txBody>
      </p:sp>
      <p:sp>
        <p:nvSpPr>
          <p:cNvPr id="8" name="C_0#auto_editor_catalog_0?lid=a264e40da&amp;cid=a264e40da&amp;vtp=1">
            <a:hlinkClick r:id="rId7" action="ppaction://hlinksldjump"/>
          </p:cNvPr>
          <p:cNvSpPr/>
          <p:nvPr/>
        </p:nvSpPr>
        <p:spPr>
          <a:xfrm>
            <a:off x="494690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sz="2200" dirty="0"/>
          </a:p>
        </p:txBody>
      </p:sp>
      <p:sp>
        <p:nvSpPr>
          <p:cNvPr id="9" name="C_0#auto_editor_catalog_0?lid=48fcf9b8e&amp;cid=48fcf9b8e&amp;vtp=1">
            <a:hlinkClick r:id="rId8" action="ppaction://hlinksldjump"/>
          </p:cNvPr>
          <p:cNvSpPr/>
          <p:nvPr/>
        </p:nvSpPr>
        <p:spPr>
          <a:xfrm>
            <a:off x="552297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sz="2200" dirty="0"/>
          </a:p>
        </p:txBody>
      </p:sp>
      <p:sp>
        <p:nvSpPr>
          <p:cNvPr id="10" name="C_0#auto_editor_catalog_0?lid=24d42a12f&amp;cid=24d42a12f&amp;vtp=1">
            <a:hlinkClick r:id="rId9" action="ppaction://hlinksldjump"/>
          </p:cNvPr>
          <p:cNvSpPr/>
          <p:nvPr/>
        </p:nvSpPr>
        <p:spPr>
          <a:xfrm>
            <a:off x="609904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sz="2200" dirty="0"/>
          </a:p>
        </p:txBody>
      </p:sp>
      <p:sp>
        <p:nvSpPr>
          <p:cNvPr id="11" name="C_0#auto_editor_catalog_0?lid=748f5af58&amp;cid=748f5af58&amp;vtp=1">
            <a:hlinkClick r:id="rId10" action="ppaction://hlinksldjump"/>
          </p:cNvPr>
          <p:cNvSpPr/>
          <p:nvPr/>
        </p:nvSpPr>
        <p:spPr>
          <a:xfrm>
            <a:off x="667512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endParaRPr lang="en-US" sz="2200" dirty="0"/>
          </a:p>
        </p:txBody>
      </p:sp>
      <p:sp>
        <p:nvSpPr>
          <p:cNvPr id="12" name="C_0#auto_editor_catalog_0?lid=1ddb6f3ab&amp;cid=1ddb6f3ab&amp;vtp=1">
            <a:hlinkClick r:id="rId11" action="ppaction://hlinksldjump"/>
          </p:cNvPr>
          <p:cNvSpPr/>
          <p:nvPr/>
        </p:nvSpPr>
        <p:spPr>
          <a:xfrm>
            <a:off x="724204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endParaRPr lang="en-US" sz="2200" dirty="0"/>
          </a:p>
        </p:txBody>
      </p:sp>
      <p:sp>
        <p:nvSpPr>
          <p:cNvPr id="13" name="C_0#auto_editor_catalog_0?lid=15daca59b&amp;cid=15daca59b&amp;vtp=1">
            <a:hlinkClick r:id="rId12" action="ppaction://hlinksldjump"/>
          </p:cNvPr>
          <p:cNvSpPr/>
          <p:nvPr/>
        </p:nvSpPr>
        <p:spPr>
          <a:xfrm>
            <a:off x="781812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endParaRPr lang="en-US" sz="2200" dirty="0"/>
          </a:p>
        </p:txBody>
      </p:sp>
      <p:sp>
        <p:nvSpPr>
          <p:cNvPr id="14" name="C_0#auto_editor_catalog_0?lid=9c5a8248f&amp;cid=9c5a8248f&amp;vtp=1">
            <a:hlinkClick r:id="rId13" action="ppaction://hlinksldjump"/>
          </p:cNvPr>
          <p:cNvSpPr/>
          <p:nvPr/>
        </p:nvSpPr>
        <p:spPr>
          <a:xfrm>
            <a:off x="839419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11</a:t>
            </a:r>
            <a:endParaRPr lang="en-US" sz="2200" dirty="0"/>
          </a:p>
        </p:txBody>
      </p:sp>
      <p:sp>
        <p:nvSpPr>
          <p:cNvPr id="15" name="C_0#auto_editor_catalog_0?lid=f7e4f9b8d&amp;cid=f7e4f9b8d&amp;vtp=1">
            <a:hlinkClick r:id="rId14" action="ppaction://hlinksldjump"/>
          </p:cNvPr>
          <p:cNvSpPr/>
          <p:nvPr/>
        </p:nvSpPr>
        <p:spPr>
          <a:xfrm>
            <a:off x="897026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e20ddb16a.fixed?color=0,173,163&amp;vtp=1&amp;bbb=1"/>
          <p:cNvSpPr/>
          <p:nvPr/>
        </p:nvSpPr>
        <p:spPr>
          <a:xfrm>
            <a:off x="0" y="2011680"/>
            <a:ext cx="12188952" cy="795528"/>
          </a:xfrm>
          <a:prstGeom prst="rect">
            <a:avLst/>
          </a:prstGeom>
          <a:noFill/>
        </p:spPr>
        <p:txBody>
          <a:bodyPr wrap="none" lIns="0" tIns="0" rIns="0" bIns="0" rtlCol="0" anchor="ctr"/>
          <a:lstStyle/>
          <a:p>
            <a:pPr algn="ctr" latinLnBrk="1">
              <a:lnSpc>
                <a:spcPts val="62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a:t>
            </a:r>
            <a:endParaRPr lang="en-US" altLang="zh-CN" sz="5000" dirty="0"/>
          </a:p>
        </p:txBody>
      </p:sp>
      <p:sp>
        <p:nvSpPr>
          <p:cNvPr id="3" name="C_1_BD#e20ddb16a.fixed?color=0,173,163&amp;vtp=1&amp;bbb=1"/>
          <p:cNvSpPr/>
          <p:nvPr/>
        </p:nvSpPr>
        <p:spPr>
          <a:xfrm>
            <a:off x="466344" y="3675888"/>
            <a:ext cx="11018520" cy="1230376"/>
          </a:xfrm>
          <a:prstGeom prst="rect">
            <a:avLst/>
          </a:prstGeom>
          <a:noFill/>
        </p:spPr>
        <p:txBody>
          <a:bodyPr wrap="none" lIns="0" tIns="0" rIns="0" bIns="0" rtlCol="0" anchor="t"/>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课时评价作业（十九）</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采用合理的论证方法</a:t>
            </a:r>
            <a:endParaRPr lang="en-US" altLang="zh-CN" sz="4000" dirty="0"/>
          </a:p>
        </p:txBody>
      </p:sp>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BD.35_2#81782a7f7?pid=e20ddb16a&amp;color=0,0,0&amp;mp=1&amp;vtp=1&amp;bt=1&amp;bbb=1&amp;hb=1&amp;hltap=1"/>
          <p:cNvSpPr/>
          <p:nvPr/>
        </p:nvSpPr>
        <p:spPr>
          <a:xfrm>
            <a:off x="612648" y="493400"/>
            <a:ext cx="10963656" cy="38862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2_AN.34_1#81782a7f7?pid=e20ddb16a&amp;color=0,0,0&amp;mp=1&amp;vtp=1&amp;bt=1&amp;bbb=1&amp;hb=1&amp;hla=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1）运用了归谬法。（1分）</a:t>
            </a:r>
            <a:endParaRPr lang="en-US" altLang="zh-CN" sz="2800" dirty="0"/>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2）推理过程：①假设“酸碱论”是正确的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饭后胃酸的消耗确实会使</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血液碱化</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，导致碱中毒，让人头晕。②得出喝苏打水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碳酸饮料直接</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摄入酸碱更会改变血液中的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pH值，导致中毒，</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带来更大的危险的结论</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这个结论是荒谬的，不符合事实，所以“酸碱论”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是错误的</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AS.9_1#81782a7f7?pid=e20ddb16a&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作答时，先明确三种间接论证方法的定义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然后确定文段具体</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运用了哪种间接论证方法</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归谬法是从某一观点推出明显的错误或矛</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盾</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，从而证明这一观点本身的错误。推理时，根据归谬法的定义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结合文段信息进行分析即可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BD.10_1#990a8b5f9?pid=e20ddb16a&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浙江联考</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阅读下面的文字，完成题目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有些传记作家喜欢</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描摹传主的不幸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他们给人一种印象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这些传主之所以取得巨大成就</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不是靠他们自身的才华和努力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而是靠苦难本身的孕育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但这有可能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推出一系列荒谬的结论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如果苦难对一个人有帮助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那么楚怀王就成</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了推动中国文学事业发展的功臣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因为如果没有他的迫害和放逐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没有屈原的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离骚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要是没有政治的黑暗和腐败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苏轼就不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会留下那么多牢骚满腹的诗篇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任何人都没有权利要求别人牺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牲他的利益甚至生命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来满足自己的需要</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BD.10_1#990a8b5f9?pid=e20ddb16a&amp;color=0,0,0&amp;vtp=1&amp;bt=1&amp;bbb=1&amp;hb=1"/>
          <p:cNvSpPr/>
          <p:nvPr/>
        </p:nvSpPr>
        <p:spPr>
          <a:xfrm>
            <a:off x="612648" y="468000"/>
            <a:ext cx="10963656" cy="2616200"/>
          </a:xfrm>
          <a:prstGeom prst="rect">
            <a:avLst/>
          </a:prstGeom>
          <a:noFill/>
        </p:spPr>
        <p:txBody>
          <a:bodyPr wrap="none" lIns="0" tIns="0" rIns="0" bIns="0" rtlCol="0" anchor="t"/>
          <a:lstStyle/>
          <a:p>
            <a:pPr latinLnBrk="1">
              <a:lnSpc>
                <a:spcPts val="200"/>
              </a:lnSpc>
            </a:pPr>
            <a:endParaRPr lang="en-US" altLang="zh-CN" sz="100" b="0" i="0" spc="-990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以上文段中说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有些传记作家喜欢描摹传主的不幸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”，据此推测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在这</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些传记作家心目中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有一个隐含前提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。本段采用的主要论证方法有②</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2_AN.11_1#990a8b5f9.blank?pid=e20ddb16a&amp;color=0,0,0&amp;vpa=3&amp;vtp=1&amp;bbb=1"/>
          <p:cNvSpPr/>
          <p:nvPr/>
        </p:nvSpPr>
        <p:spPr>
          <a:xfrm>
            <a:off x="612648" y="1110620"/>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传主越不幸其人格就越伟大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a:t>
            </a:r>
            <a:endParaRPr lang="en-US" altLang="zh-CN" sz="2800" dirty="0"/>
          </a:p>
        </p:txBody>
      </p:sp>
      <p:sp>
        <p:nvSpPr>
          <p:cNvPr id="4" name="QB_2_AN.12_1#990a8b5f9.blank?pid=e20ddb16a&amp;color=0,0,0&amp;vpa=4&amp;vtp=1&amp;bbb=1"/>
          <p:cNvSpPr/>
          <p:nvPr/>
        </p:nvSpPr>
        <p:spPr>
          <a:xfrm>
            <a:off x="612648" y="1758320"/>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归谬法</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、假设论证、举例论证、因果论证（4分）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AS.13_1#990a8b5f9?pid=e20ddb16a&amp;color=0,0,0&amp;vtp=1&amp;bt=1&amp;bbb=1&amp;hb=1"/>
          <p:cNvSpPr/>
          <p:nvPr/>
        </p:nvSpPr>
        <p:spPr>
          <a:xfrm>
            <a:off x="612648" y="468000"/>
            <a:ext cx="10963656" cy="5727700"/>
          </a:xfrm>
          <a:prstGeom prst="rect">
            <a:avLst/>
          </a:prstGeom>
          <a:noFill/>
        </p:spPr>
        <p:txBody>
          <a:bodyPr wrap="none" lIns="0" tIns="0" rIns="0" bIns="0" rtlCol="0" anchor="t"/>
          <a:lstStyle/>
          <a:p>
            <a:pPr algn="l" latinLnBrk="1">
              <a:lnSpc>
                <a:spcPts val="4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①结合“有些传记作家喜欢描摹传主的不幸</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而是靠苦难本身</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的孕育</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”可知，隐含前提是：传主越不幸其人格就越伟大。</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文段中说</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但这有可能推出一系列荒谬的结论：如果苦难对一个人有帮助</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那么</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楚怀王就成了推动中国文学事业发展的功臣</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李白</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苏轼就不会留</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下那么多牢骚满腹的诗篇</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”，先假设“苦难对一个人有帮助</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这个说法正</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确</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，然后顺着这个逻辑推导出明显错误的结论，即</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楚怀王就成了推动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中国文学事业发展的功臣</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”，“政治的黑暗和腐败”成就了李白、</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苏轼</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从而推翻了前面的说法</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。这属于归谬法。此外，文段中提到“</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如果</a:t>
            </a: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那么</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”“要是没有</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就不会</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”，这是运用了假设论证</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举楚怀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王和屈原的例子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，提到李白、苏轼，这是举例论证</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因为如果没</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就没有</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”，这是因果论证。</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wipe(left)">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BD.34_1#a264e40da?sp=1&amp;pid=e20ddb16a&amp;color=0,0,0&amp;vtp=1&amp;bt=1&amp;bbb=1"/>
          <p:cNvSpPr/>
          <p:nvPr/>
        </p:nvSpPr>
        <p:spPr>
          <a:xfrm>
            <a:off x="612648" y="468000"/>
            <a:ext cx="11282363"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归谬法是一种常见的论证方法，请用归谬法批驳下面的观点。（3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2_BD.34_2#a264e40da?sp=1&amp;pid=e20ddb16a&amp;color=0,0,0&amp;vtp=1&amp;bbb=1"/>
          <p:cNvSpPr/>
          <p:nvPr/>
        </p:nvSpPr>
        <p:spPr>
          <a:xfrm>
            <a:off x="612648" y="1085231"/>
            <a:ext cx="10963656" cy="622300"/>
          </a:xfrm>
          <a:prstGeom prst="rect">
            <a:avLst/>
          </a:prstGeom>
          <a:noFill/>
        </p:spPr>
        <p:txBody>
          <a:bodyPr wrap="none" lIns="0" tIns="0" rIns="0" bIns="0" rtlCol="0" anchor="t"/>
          <a:lstStyle/>
          <a:p>
            <a:pPr algn="l" latinLnBrk="1">
              <a:lnSpc>
                <a:spcPts val="4900"/>
              </a:lnSpc>
            </a:pPr>
            <a:r>
              <a:rPr lang="en-US" altLang="zh-CN" sz="28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锻炼身体可能会给身体带来损伤</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所以我们应该避免进行体育锻炼</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p:txBody>
      </p:sp>
      <p:sp>
        <p:nvSpPr>
          <p:cNvPr id="4" name="QB_2_BD.34_3#a264e40da?sp=1&amp;pid=e20ddb16a&amp;color=0,0,0&amp;vtp=1&amp;bbb=1&amp;hb=1&amp;hltap=1"/>
          <p:cNvSpPr/>
          <p:nvPr/>
        </p:nvSpPr>
        <p:spPr>
          <a:xfrm>
            <a:off x="612648" y="1697308"/>
            <a:ext cx="10963656" cy="32385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5" name="QB_2_AN.35_1#a264e40da?sp=1&amp;pid=e20ddb16a&amp;color=0,0,0&amp;vtp=1&amp;bbb=1&amp;hb=1&amp;hla=1"/>
          <p:cNvSpPr/>
          <p:nvPr/>
        </p:nvSpPr>
        <p:spPr>
          <a:xfrm>
            <a:off x="612648" y="1671908"/>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如果说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因为锻炼身体可能会给身体带来损伤就避免进行体育锻</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炼</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”是对的，那么药品也可能带来副作用，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所以我们也应该避免吃药</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，生病了不吃药，我们可能会失去生命</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所以不能因为锻炼身体</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可能会给身体带来损伤就避免进行体育锻炼</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。（运用归谬法1分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批驳</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观点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wipe(left)">
                                      <p:cBhvr>
                                        <p:cTn id="19" dur="500"/>
                                        <p:tgtEl>
                                          <p:spTgt spid="5">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wipe(left)">
                                      <p:cBhvr>
                                        <p:cTn id="22"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AS.15_1#a264e40da?pid=e20ddb16a&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题干要求用归谬法驳斥对方的观点，因此答题时要先假设</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锻炼身体可能会给身体带来损伤就避免进行体育锻炼</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”是对的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出荒谬的观点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“药品也可能带来副作用，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所以我们也应该避免吃药</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进而驳斥对方的观点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2_BD.16_1#48fcf9b8e?sp=1&amp;pid=e20ddb16a&amp;color=0,0,0&amp;vtp=1&amp;bt=1&amp;bbb=1&amp;hb=1"/>
          <p:cNvSpPr/>
          <p:nvPr/>
        </p:nvSpPr>
        <p:spPr>
          <a:xfrm>
            <a:off x="612648" y="468000"/>
            <a:ext cx="10963656" cy="5842000"/>
          </a:xfrm>
          <a:prstGeom prst="rect">
            <a:avLst/>
          </a:prstGeom>
          <a:noFill/>
        </p:spPr>
        <p:txBody>
          <a:bodyPr wrap="none" lIns="0" tIns="0" rIns="0" bIns="0" rtlCol="0" anchor="t"/>
          <a:lstStyle/>
          <a:p>
            <a:pPr algn="l" latinLnBrk="1">
              <a:lnSpc>
                <a:spcPts val="46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反证法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是通过断定与论题相矛盾的判断的虚假来确立论题真实性的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论证方法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。请仿照下面人物评论的示例，写出对应的另一关键词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另写一段话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。要求：运用反证法，句式可以适当调整，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语言简洁明了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关键词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袁隆平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水稻</a:t>
            </a:r>
            <a:endParaRPr lang="en-US" altLang="zh-CN" sz="2800" dirty="0"/>
          </a:p>
          <a:p>
            <a:pPr latinLnBrk="1">
              <a:lnSpc>
                <a:spcPts val="46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袁隆平如果仅仅是为了个人的美好生活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就不会穿着水鞋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戴着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草帽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像普通农民一样走在田间地头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他如果仅仅是为了钱而活着</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就不会拿着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万的奖金还生活得那么朴素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他如果不善于思考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会培育出杂交水稻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关键词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：钟扬</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3_BD.35_1#c24ee7c0a?pid=48fcf9b8e&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另一关键词</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800" dirty="0"/>
          </a:p>
        </p:txBody>
      </p:sp>
      <p:sp>
        <p:nvSpPr>
          <p:cNvPr id="3" name="QB_3_AN.34_1#c24ee7c0a.blank?pid=48fcf9b8e&amp;color=0,0,0&amp;vpa=5&amp;vtp=1&amp;bbb=1"/>
          <p:cNvSpPr/>
          <p:nvPr/>
        </p:nvSpPr>
        <p:spPr>
          <a:xfrm>
            <a:off x="3645566" y="428244"/>
            <a:ext cx="436562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（示例）植物种子（1分）</a:t>
            </a:r>
            <a:endParaRPr lang="en-US" altLang="zh-CN" sz="2800" dirty="0"/>
          </a:p>
        </p:txBody>
      </p:sp>
      <p:sp>
        <p:nvSpPr>
          <p:cNvPr id="4" name="QB_3_BD.37_1#a32ca1e4e?pid=48fcf9b8e&amp;color=0,0,0&amp;vtp=1&amp;bbb=1&amp;hb=1&amp;hltap=1"/>
          <p:cNvSpPr/>
          <p:nvPr/>
        </p:nvSpPr>
        <p:spPr>
          <a:xfrm>
            <a:off x="612648" y="1084591"/>
            <a:ext cx="10963656" cy="3238500"/>
          </a:xfrm>
          <a:prstGeom prst="rect">
            <a:avLst/>
          </a:prstGeom>
          <a:noFill/>
        </p:spPr>
        <p:txBody>
          <a:bodyPr wrap="none" lIns="0" tIns="0" rIns="0" bIns="0" rtlCol="0" anchor="t"/>
          <a:lstStyle/>
          <a:p>
            <a:pPr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写一段话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5" name="QB_3_AN.36_1#a32ca1e4e?pid=48fcf9b8e&amp;color=0,0,0&amp;vtp=1&amp;bbb=1&amp;hb=1&amp;hla=1"/>
          <p:cNvSpPr/>
          <p:nvPr/>
        </p:nvSpPr>
        <p:spPr>
          <a:xfrm>
            <a:off x="612648" y="1059191"/>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钟扬如果仅仅是为了满足物质需求</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就不会跋涉在</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青藏高原上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，毅然爬上海拔六千米的雪山</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他如果仅仅是为了个人的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利益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，就不会每年都在偏远的地方研究，</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主动到西藏采集植物种子</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他如果选择事不关己</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、高高挂起，</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就不会抵达植物生长的最高处</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运用反证法2分，句式恰当、语言简洁明了2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wipe(left)">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2_AS.17_1#48fcf9b8e?pid=e20ddb16a&amp;color=0,0,0&amp;vtp=1&amp;bt=1&amp;bbb=1&amp;hb=1"/>
          <p:cNvSpPr/>
          <p:nvPr/>
        </p:nvSpPr>
        <p:spPr>
          <a:xfrm>
            <a:off x="612648" y="468000"/>
            <a:ext cx="10963656" cy="5727700"/>
          </a:xfrm>
          <a:prstGeom prst="rect">
            <a:avLst/>
          </a:prstGeom>
          <a:noFill/>
        </p:spPr>
        <p:txBody>
          <a:bodyPr wrap="none" lIns="0" tIns="0" rIns="0" bIns="0" rtlCol="0" anchor="t"/>
          <a:lstStyle/>
          <a:p>
            <a:pPr algn="l" latinLnBrk="1">
              <a:lnSpc>
                <a:spcPts val="4100"/>
              </a:lnSpc>
            </a:pPr>
            <a:r>
              <a:rPr lang="en-US" altLang="zh-CN" sz="2800"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spc="-5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分析所给示例的表达特点，从句式上看，采用了假设论证法</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运</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“如果</a:t>
            </a:r>
            <a:r>
              <a:rPr lang="en-US" altLang="zh-CN" sz="2800" b="0" i="0" spc="-5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就不会</a:t>
            </a:r>
            <a:r>
              <a:rPr lang="en-US" altLang="zh-CN" sz="2800" b="0" i="0" spc="-5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”的句式来表述，三个句子构成排比</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从内容上</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看</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，为了论证袁隆平某些品格，首先有一个论断</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然后将他的做法罗列</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出来</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，与这个论断构成矛盾，从而得出论断的虚假</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比如为了论证袁隆</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平不是为了个人的美好生活才努力工作</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，举了他“穿着水鞋，</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戴着草帽</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像普通农民一样走在田间地头</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”的做法，通过这种矛盾得出他</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不是为了</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个人的美好生活</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”才如此努力工作。另外注意关键词的概括</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例句写的</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人物是</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“袁隆平”，事件是“生活朴素”“培育杂交水稻”，关键词是“</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袁隆平</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水稻”。仿照这样的推理与写法，首先确定人物的经历或品质</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然后分</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析这样的经历或品质与什么情节有关</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，从而确定出关键词</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最后仿照例</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句格式和写法</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，运用反证法写三个句子，使之构成排比。</a:t>
            </a: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wipe(left)">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BD.1_1#bd8316a3d?sp=1&amp;pid=e20ddb16a&amp;color=0,0,0&amp;mp=1&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广东深圳检测</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针对文段中画线的句子分别进行合理的反驳</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每处不超过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60个字。（4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对方辩友把温饱放在了压倒一切的位置</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试问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古往今来</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不是有很多时候社会达不到温饱水平吗</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是否意</a:t>
            </a:r>
            <a:endPar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味着那时就不谈道德了呢</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人有理性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能够谈道德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这正是人和动物</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的区别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有衣食之困但仍然坚持其品德修养的例子</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实在是不胜枚</a:t>
            </a:r>
            <a:endPar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举</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吃饭是为了活着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但是人活着不仅仅是为了吃饭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像对方所坚持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的那样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在温饱之前都不去谈道德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那么我们人类恐怕早就销声匿迹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于洪荒之中了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BD.34_1#24d42a12f?sp=1&amp;pid=e20ddb16a&amp;color=0,0,0&amp;vtp=1&amp;bt=1&amp;bbb=1"/>
          <p:cNvSpPr/>
          <p:nvPr/>
        </p:nvSpPr>
        <p:spPr>
          <a:xfrm>
            <a:off x="612648" y="468000"/>
            <a:ext cx="11282363" cy="508000"/>
          </a:xfrm>
          <a:prstGeom prst="rect">
            <a:avLst/>
          </a:prstGeom>
          <a:noFill/>
        </p:spPr>
        <p:txBody>
          <a:bodyPr wrap="none" lIns="0" tIns="0" rIns="0" bIns="0" rtlCol="0" anchor="t"/>
          <a:lstStyle/>
          <a:p>
            <a:pPr algn="l" latinLnBrk="1">
              <a:lnSpc>
                <a:spcPts val="4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黑龙江模拟</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试概括下面文段所用反证法的推理思路。（3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2_BD.34_2#24d42a12f?sp=1&amp;pid=e20ddb16a&amp;color=0,0,0&amp;vtp=1&amp;bbb=1&amp;hb=1&amp;hltap=1"/>
          <p:cNvSpPr/>
          <p:nvPr/>
        </p:nvSpPr>
        <p:spPr>
          <a:xfrm>
            <a:off x="612648" y="1000522"/>
            <a:ext cx="10963656" cy="5207000"/>
          </a:xfrm>
          <a:prstGeom prst="rect">
            <a:avLst/>
          </a:prstGeom>
          <a:noFill/>
        </p:spPr>
        <p:txBody>
          <a:bodyPr wrap="none" lIns="0" tIns="0" rIns="0" bIns="0" rtlCol="0" anchor="t"/>
          <a:lstStyle/>
          <a:p>
            <a:pPr algn="l" latinLnBrk="1">
              <a:lnSpc>
                <a:spcPts val="4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就算红枣与皮皮虾中的砷能发生反应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也要看人摄入的剂量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照我国标准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皮皮虾中的无机砷含量不超过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0.5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毫克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即便无机砷</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含量超标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也就是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毫克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那也必须一次吃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千克以上的皮皮</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同时摄入大量的维生素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才可能导致急性中毒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红枣和皮</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皮虾同吃并不会让人中毒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2_AN.35_1#24d42a12f?sp=1&amp;pid=e20ddb16a&amp;color=0,0,0&amp;vtp=1&amp;bbb=1&amp;hb=1&amp;hla=1"/>
          <p:cNvSpPr/>
          <p:nvPr/>
        </p:nvSpPr>
        <p:spPr>
          <a:xfrm>
            <a:off x="612648" y="3548142"/>
            <a:ext cx="10963656" cy="2603500"/>
          </a:xfrm>
          <a:prstGeom prst="rect">
            <a:avLst/>
          </a:prstGeom>
          <a:noFill/>
        </p:spPr>
        <p:txBody>
          <a:bodyPr wrap="none" lIns="0" tIns="0" rIns="0" bIns="0" rtlCol="0" anchor="t"/>
          <a:lstStyle/>
          <a:p>
            <a:pPr latinLnBrk="1">
              <a:lnSpc>
                <a:spcPts val="4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假如红枣和皮皮虾中的砷真能发生化学反应</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那么要导致急性</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中毒</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，人必须一次吃10千克以上的皮皮虾，同时摄入大量的维生素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C</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但事实上人不可能一次摄入如此多的皮皮虾和维生素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C</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这与事实相</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矛盾</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。所以，红枣和皮皮虾同吃并不会让人中毒。（推理思路清晰2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语言简洁明了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AS.22_1#24d42a12f?pid=e20ddb16a&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要反驳的假设是“红枣和皮皮虾同吃会让人中毒</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首先假设这</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个命题为真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即红枣和皮皮虾中的砷能发生化学反应导致食物中毒</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接着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，分析逻辑链：要支持这个假设，必须有一个逻辑链</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即摄入的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皮皮虾和维生素</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C的量要达到一定水平才能引发中毒</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题目中提到了</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必须一次吃10千克以上的皮皮虾，同时摄入大量的维生素C</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才可能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导致急性中毒</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。然后，找出矛盾点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现实中人不可能一次摄入如此大</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量的皮皮虾和维生素</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C，这与实际情况相矛盾</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这个矛盾点就是反证法</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的关键</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，它表明了原假设（红枣和皮皮虾同吃会让人中毒</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是不成立</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。最后，得出结论。</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BD.34_1#748f5af58?sp=1&amp;pid=e20ddb16a&amp;color=0,0,0&amp;vtp=1&amp;bt=1&amp;bbb=1&amp;hb=1"/>
          <p:cNvSpPr/>
          <p:nvPr/>
        </p:nvSpPr>
        <p:spPr>
          <a:xfrm>
            <a:off x="612648" y="468000"/>
            <a:ext cx="10963656" cy="1270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请尝试接着下面这个观点写一句话，从而推翻此观点。要求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运用归</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谬法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，语言简洁明了。（3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2_BD.34_2#748f5af58?sp=1&amp;pid=e20ddb16a&amp;color=0,0,0&amp;vtp=1&amp;bbb=1&amp;hb=1&amp;hltap=1"/>
          <p:cNvSpPr/>
          <p:nvPr/>
        </p:nvSpPr>
        <p:spPr>
          <a:xfrm>
            <a:off x="612648" y="1781254"/>
            <a:ext cx="10963656" cy="4445000"/>
          </a:xfrm>
          <a:prstGeom prst="rect">
            <a:avLst/>
          </a:prstGeom>
          <a:noFill/>
        </p:spPr>
        <p:txBody>
          <a:bodyPr wrap="none" lIns="0" tIns="0" rIns="0" bIns="0" rtlCol="0" anchor="t"/>
          <a:lstStyle/>
          <a:p>
            <a:pPr algn="l" latinLnBrk="1">
              <a:lnSpc>
                <a:spcPts val="50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有人认为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君子慎其独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是封建时代的士大夫语言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我们今天使用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会使思想倒退到封建社会去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果真如此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a:t>
            </a: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0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0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0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0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0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2_AN.35_1#748f5af58?sp=1&amp;pid=e20ddb16a&amp;color=0,0,0&amp;vtp=1&amp;bbb=1&amp;hb=1&amp;hla=1"/>
          <p:cNvSpPr/>
          <p:nvPr/>
        </p:nvSpPr>
        <p:spPr>
          <a:xfrm>
            <a:off x="612648" y="2383107"/>
            <a:ext cx="10963656" cy="3810000"/>
          </a:xfrm>
          <a:prstGeom prst="rect">
            <a:avLst/>
          </a:prstGeom>
          <a:noFill/>
        </p:spPr>
        <p:txBody>
          <a:bodyPr wrap="none" lIns="0" tIns="0" rIns="0" bIns="0" rtlCol="0" anchor="t"/>
          <a:lstStyle/>
          <a:p>
            <a:pPr latinLnBrk="1">
              <a:lnSpc>
                <a:spcPts val="50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我们今</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天所说的话</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，很多来自古代社会，比如很多成语，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那些都不能说了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那我们今天只好做半个哑巴了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示例2）我们今天吃的很多食物，都是古人发现、研制出来的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比如</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饺子等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，那些都不能吃了，那我们只好茹毛饮血了。</a:t>
            </a:r>
            <a:endParaRPr lang="en-US" altLang="zh-CN" sz="2800" dirty="0"/>
          </a:p>
          <a:p>
            <a:pPr latinLnBrk="1">
              <a:lnSpc>
                <a:spcPts val="50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运用归谬法1分，举出其他相关的例子1分，语言简洁明了，1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AS.24_1#748f5af58?pid=e20ddb16a&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参照前文，在“归谬”时，先指出该说法的来历，如“</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君子慎其独</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是封建时代的士大夫语言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，抓住其重要特征“封建时代”，</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再进行假设</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如果继续使用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，推导出“会使思想倒退到封建社会去”</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这一荒谬结论</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续写时</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，可以举出其他相关的例子，如很多成语，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也是来自古代社会</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那些都不使用的话</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，那我们今天只好做半个哑巴了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又如很多食物也</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是古人发现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、研制出来的，那些都不能吃了，那我们只好茹毛饮血了。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BD.34_1#1ddb6f3ab?sp=1&amp;pid=e20ddb16a&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生活中，反驳是一种艺术。好的反驳，往往能击中对方语言要害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揭</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示事实真相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，从而以理服人。假如你在学习、生活中乐于助人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而有</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同学说你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“就爱出风头”，你会怎么反驳他？（4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2_AN.35_1#1ddb6f3ab?sp=1&amp;pid=e20ddb16a&amp;color=0,0,0&amp;vtp=1&amp;bt=1&amp;bbb=1&amp;hb=1&amp;hla=1"/>
          <p:cNvSpPr/>
          <p:nvPr/>
        </p:nvSpPr>
        <p:spPr>
          <a:xfrm>
            <a:off x="612648" y="237554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请问什么叫出风头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？故意引人注意才是！它可是个贬义词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扪</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心自问</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，我是真诚的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如果你把人与人之间应该具有的起码的真诚都</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拿来嘲讽的话</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，那我只能说你的感情太冰冷了。（解释“出风头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的含</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1分，针对“就爱出风头”进行反驳2分，语言简洁1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AS.26_1#1ddb6f3ab?pid=e20ddb16a&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反驳时可以针锋相对，以牙还牙；可以顺水推舟，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将计就计</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可以巧作类比</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，一针见血等。题干要求针对“就爱出风头”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进行反驳</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首先可以解释</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“出风头”的含义，它是个贬义词，“在学习</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生活中乐于</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助人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”当然是一种善良、助人为乐的表现，可以据此进行反驳。</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BD.34_1#15daca59b?sp=1&amp;pid=e20ddb16a&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生活中我们可以通过引入“虚拟论敌”与自己展开质疑问难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完善思</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考过程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。阅读下面材料，续写后面的内容，并得出合理的结论。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字左右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周末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高二学生小明一直在玩游戏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妈妈问他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为什么你总是在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玩游戏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小明说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因为我需要休息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妈妈走后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小明自我反思</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2_AN.35_1#15daca59b?sp=1&amp;pid=e20ddb16a&amp;color=0,0,0&amp;vtp=1&amp;bt=1&amp;bbb=1&amp;hb=1&amp;hla=1"/>
          <p:cNvSpPr/>
          <p:nvPr/>
        </p:nvSpPr>
        <p:spPr>
          <a:xfrm>
            <a:off x="612648" y="3655700"/>
            <a:ext cx="10963656" cy="1943100"/>
          </a:xfrm>
          <a:prstGeom prst="rect">
            <a:avLst/>
          </a:prstGeom>
          <a:noFill/>
        </p:spPr>
        <p:txBody>
          <a:bodyPr wrap="none" lIns="0" tIns="0" rIns="0" bIns="0" rtlCol="0" anchor="t"/>
          <a:lstStyle/>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你真是因为想休息而玩游戏吗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？未必。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休息的方式不只有玩游戏一种</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你总是选择玩游戏而不是其他方式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，这就是被游戏吸引</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而不只是想</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休息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。（引入“虚拟论敌”1分，得出合理结论2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AS.28_1#15daca59b?pid=e20ddb16a&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根据文段语境可总结出小明的态度：玩游戏是因为要休息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那</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么</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，针对这个结论进行的“辩论”就可以先从否定它开始</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真的是因为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想休息而玩游戏吗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？休息的方式只有玩游戏一种吗</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如果答案都是否</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定的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，那么可以得出结论，玩游戏就只是因为被游戏吸引而已。</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BD.34_1#9c5a8248f?sp=1&amp;pid=e20ddb16a&amp;color=0,0,0&amp;vtp=1&amp;bt=1&amp;bbb=1&amp;hb=1&amp;hltap=1"/>
          <p:cNvSpPr/>
          <p:nvPr/>
        </p:nvSpPr>
        <p:spPr>
          <a:xfrm>
            <a:off x="612648" y="468000"/>
            <a:ext cx="10963656" cy="5727700"/>
          </a:xfrm>
          <a:prstGeom prst="rect">
            <a:avLst/>
          </a:prstGeom>
          <a:noFill/>
        </p:spPr>
        <p:txBody>
          <a:bodyPr wrap="none" lIns="0" tIns="0" rIns="0" bIns="0" rtlCol="0" anchor="t"/>
          <a:lstStyle/>
          <a:p>
            <a:pPr algn="l" latinLnBrk="1">
              <a:lnSpc>
                <a:spcPts val="4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下面文段中，画横线的语句运用了哪种论证方法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请简要分析并说</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明其论证效果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对于如何增添理论语言的文采和艺术性</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经典作家已经为我们树立</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了榜样</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我们应该在学习经典著作的理论原理和科学知识的同时</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注意</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学习它的文采</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学习它的语言的艺术性</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这是加强理论的战斗力的不可</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忽视的一环</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理论之需要有美好的语言形式</a:t>
            </a:r>
            <a:r>
              <a:rPr lang="en-US" altLang="zh-CN" sz="2800" b="0" i="0" u="sng"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就像鸟儿之需要有健全的</a:t>
            </a:r>
            <a:endParaRPr lang="en-US" altLang="zh-CN" sz="2800" b="0" i="0" u="sng"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u="sng"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翅膀一样重要</a:t>
            </a:r>
            <a:r>
              <a:rPr lang="en-US" altLang="zh-CN" sz="2800" b="0" i="0" u="sng"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真理</a:t>
            </a:r>
            <a:r>
              <a:rPr lang="en-US" altLang="zh-CN" sz="2800" b="0" i="0" u="sng"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从来是靠着语言的助力</a:t>
            </a:r>
            <a:r>
              <a:rPr lang="en-US" altLang="zh-CN" sz="2800" b="0" i="0" u="sng"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才远走高飞的</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2_AN.35_1#9c5a8248f?sp=1&amp;pid=e20ddb16a&amp;color=0,0,0&amp;vtp=1&amp;bt=1&amp;bbb=1&amp;hb=1&amp;hla=1"/>
          <p:cNvSpPr/>
          <p:nvPr/>
        </p:nvSpPr>
        <p:spPr>
          <a:xfrm>
            <a:off x="612648" y="4112011"/>
            <a:ext cx="10963656" cy="2082800"/>
          </a:xfrm>
          <a:prstGeom prst="rect">
            <a:avLst/>
          </a:prstGeom>
          <a:noFill/>
        </p:spPr>
        <p:txBody>
          <a:bodyPr wrap="none" lIns="0" tIns="0" rIns="0" bIns="0" rtlCol="0" anchor="t"/>
          <a:lstStyle/>
          <a:p>
            <a:pPr latinLnBrk="1">
              <a:lnSpc>
                <a:spcPts val="4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运用了比喻论证的方法</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以鸟凭借翅膀飞翔来比喻说明理论借</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助语言才能流传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，使读者更容易理解和接受</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生动形象地论证了语言</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形式对理论的重要性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。（答出“比喻论证”1分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分析并说明其论证效果</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AS.30_1#9c5a8248f?pid=e20ddb16a&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①运用了比喻论证的方法。本体是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理论之需要有美好的语言形</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”，喻体是“鸟儿之需要有健全的翅膀”，比喻词是“就像</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一样</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将理论比作鸟儿</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，将语言形式比作鸟儿的翅膀</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形象地阐述了理论与</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语言形式的关系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。②论证效果：通过比喻</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将抽象的理论需要美好的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语言形式这一观点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生动形象地表达为鸟儿需要健全的翅膀才能飞翔</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使读者更容易理解和接受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。同时，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也强调了语言形式对</a:t>
            </a:r>
            <a:r>
              <a:rPr lang="zh-CN" altLang="en-US"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理论的重要性</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就像翅膀对鸟儿一样不可或缺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BD.35_2#bd8316a3d?pid=e20ddb16a&amp;color=0,0,0&amp;mp=1&amp;vtp=1&amp;bt=1&amp;bbb=1&amp;hb=1&amp;hltap=1"/>
          <p:cNvSpPr/>
          <p:nvPr/>
        </p:nvSpPr>
        <p:spPr>
          <a:xfrm>
            <a:off x="612648" y="493400"/>
            <a:ext cx="10963656" cy="25908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2_AN.34_1#bd8316a3d?pid=e20ddb16a&amp;color=0,0,0&amp;mp=1&amp;vtp=1&amp;bt=1&amp;bbb=1&amp;hb=1&amp;hla=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社会的温饱不等于个人的温饱；物质与精神相互依存</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但物</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质是首要的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。②有衣食之困而不能坚持品德修养的例子也很多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有衣</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食之困但仍然坚持其品德修养的例子不胜枚举是通过不完全归纳得到</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，结论不可靠。（每点2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BD.34_1#f7e4f9b8d?sp=1&amp;pid=e20ddb16a&amp;color=0,0,0&amp;vtp=1&amp;bt=1&amp;bbb=1&amp;hb=1"/>
          <p:cNvSpPr/>
          <p:nvPr/>
        </p:nvSpPr>
        <p:spPr>
          <a:xfrm>
            <a:off x="612648" y="468000"/>
            <a:ext cx="10963656" cy="1041400"/>
          </a:xfrm>
          <a:prstGeom prst="rect">
            <a:avLst/>
          </a:prstGeom>
          <a:noFill/>
        </p:spPr>
        <p:txBody>
          <a:bodyPr wrap="none" lIns="0" tIns="0" rIns="0" bIns="0" rtlCol="0" anchor="t"/>
          <a:lstStyle/>
          <a:p>
            <a:pPr algn="l" latinLnBrk="1">
              <a:lnSpc>
                <a:spcPts val="4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下面的文段运用的举例论证极具说服力，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这一效果是如何取得的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2_BD.34_2#f7e4f9b8d?sp=1&amp;pid=e20ddb16a&amp;color=0,0,0&amp;vtp=1&amp;bbb=1&amp;hb=1&amp;hltap=1"/>
          <p:cNvSpPr/>
          <p:nvPr/>
        </p:nvSpPr>
        <p:spPr>
          <a:xfrm>
            <a:off x="612648" y="1552654"/>
            <a:ext cx="10963656" cy="4686300"/>
          </a:xfrm>
          <a:prstGeom prst="rect">
            <a:avLst/>
          </a:prstGeom>
          <a:noFill/>
        </p:spPr>
        <p:txBody>
          <a:bodyPr wrap="none" lIns="0" tIns="0" rIns="0" bIns="0" rtlCol="0" anchor="t"/>
          <a:lstStyle/>
          <a:p>
            <a:pPr algn="l" latinLnBrk="1">
              <a:lnSpc>
                <a:spcPts val="4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纵观中华优秀典籍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文字简练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内容精粹是其共同特征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蕴藏着极为丰富的哲学内涵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是当之无愧的人类智慧瑰宝</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语录体的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同样讲求文字简洁平易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思想深邃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辞达而已矣</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其他先秦诸子的文章乃至历朝历代的经典</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无一不是既有深刻的人生</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社会观察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又能以精练的语言来表达呈现的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由此方能一代代</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4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2_AN.35_1#f7e4f9b8d?sp=1&amp;pid=e20ddb16a&amp;color=0,0,0&amp;vtp=1&amp;bbb=1&amp;hb=1&amp;hla=1"/>
          <p:cNvSpPr/>
          <p:nvPr/>
        </p:nvSpPr>
        <p:spPr>
          <a:xfrm>
            <a:off x="612648" y="4612338"/>
            <a:ext cx="10963656" cy="1562100"/>
          </a:xfrm>
          <a:prstGeom prst="rect">
            <a:avLst/>
          </a:prstGeom>
          <a:noFill/>
        </p:spPr>
        <p:txBody>
          <a:bodyPr wrap="none" lIns="0" tIns="0" rIns="0" bIns="0" rtlCol="0" anchor="t"/>
          <a:lstStyle/>
          <a:p>
            <a:pPr latinLnBrk="1">
              <a:lnSpc>
                <a:spcPts val="4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例子极具典型性，《老子》《论语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都是中华典籍的典型代表</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且家喻户晓</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，极具说服力。②多例并列，避免了孤例不证的弊端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极</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具说服力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AS.32_1#f7e4f9b8d?pid=e20ddb16a&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①《老子》和《论语》作为经典的中华典籍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以其简约而深邃</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的语言表达著称</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这种简练的特点正是作者想要强调的优良文风的例</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。由于它们在文化中的重要性和广泛认知度</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读者</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更能感受到简洁</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表达带来的深刻影响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这就使得例证具有很强的典型性和说服力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，成</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功支撑作者关于优良文风的论述</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通过这些典型例子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，读者能更直观</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地理解并认同文段的观点。②由</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其他先秦诸子的文章乃至历朝历代</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的经典</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由此方能一代代传承”可知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该段文字的核心在于通过举</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例论证展示优良文风</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，它不仅列举了以《老子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和</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wipe(left)">
                                      <p:cBhvr>
                                        <p:cTn id="21" dur="500"/>
                                        <p:tgtEl>
                                          <p:spTgt spid="2">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
                                            <p:txEl>
                                              <p:pRg st="4" end="4"/>
                                            </p:txEl>
                                          </p:spTgt>
                                        </p:tgtEl>
                                        <p:attrNameLst>
                                          <p:attrName>style.visibility</p:attrName>
                                        </p:attrNameLst>
                                      </p:cBhvr>
                                      <p:to>
                                        <p:strVal val="visible"/>
                                      </p:to>
                                    </p:set>
                                    <p:animEffect transition="in" filter="wipe(left)">
                                      <p:cBhvr>
                                        <p:cTn id="26" dur="500"/>
                                        <p:tgtEl>
                                          <p:spTgt spid="2">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Effect transition="in" filter="wipe(left)">
                                      <p:cBhvr>
                                        <p:cTn id="31" dur="500"/>
                                        <p:tgtEl>
                                          <p:spTgt spid="2">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2">
                                            <p:txEl>
                                              <p:pRg st="6" end="6"/>
                                            </p:txEl>
                                          </p:spTgt>
                                        </p:tgtEl>
                                        <p:attrNameLst>
                                          <p:attrName>style.visibility</p:attrName>
                                        </p:attrNameLst>
                                      </p:cBhvr>
                                      <p:to>
                                        <p:strVal val="visible"/>
                                      </p:to>
                                    </p:set>
                                    <p:animEffect transition="in" filter="wipe(left)">
                                      <p:cBhvr>
                                        <p:cTn id="36" dur="500"/>
                                        <p:tgtEl>
                                          <p:spTgt spid="2">
                                            <p:txEl>
                                              <p:pRg st="6" end="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2">
                                            <p:txEl>
                                              <p:pRg st="7" end="7"/>
                                            </p:txEl>
                                          </p:spTgt>
                                        </p:tgtEl>
                                        <p:attrNameLst>
                                          <p:attrName>style.visibility</p:attrName>
                                        </p:attrNameLst>
                                      </p:cBhvr>
                                      <p:to>
                                        <p:strVal val="visible"/>
                                      </p:to>
                                    </p:set>
                                    <p:animEffect transition="in" filter="wipe(left)">
                                      <p:cBhvr>
                                        <p:cTn id="4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AS.32_1#f7e4f9b8d?pid=e20ddb16a&amp;color=0,0,0&amp;vtp=1&amp;bt=1&amp;bbb=1&amp;hb=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论语》为代表的简练而富有哲理的典籍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还概括了先秦诸子及历代</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经典的共同特征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，这种多例并列的方法</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避免了用孤立案例来支撑论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点的不充分的弊端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，增强了以文字简练</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内容精粹作为衡量优良文风</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的标准的普遍性和持久性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，从而增强了说服力。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AS.2_1#bd8316a3d?pid=e20ddb16a&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第①句，对方的主要观点是“即使社会没有达到温饱水平</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讲道德</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”。反驳对方的观点，可以从“社会温饱不等于个人温饱</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物质与</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精神</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”等角度切入，即谈论道德等精神层面的问题时，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要以物质为基础</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“物质基础决定上层建筑”。第②句，对方的主要观点是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很多有衣</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食之困的人都讲道德</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”，其结论是通过不完全归纳得到的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可以用反证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法反驳这类观点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，即“有衣食之困而不能坚持品德修养的例子也很多”。</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BD.3_1#f3b56e1d7?sp=1&amp;pid=e20ddb16a&amp;color=0,0,0&amp;vtp=1&amp;bt=1&amp;bbb=1"/>
          <p:cNvSpPr/>
          <p:nvPr/>
        </p:nvSpPr>
        <p:spPr>
          <a:xfrm>
            <a:off x="612648" y="468000"/>
            <a:ext cx="10963656" cy="584200"/>
          </a:xfrm>
          <a:prstGeom prst="rect">
            <a:avLst/>
          </a:prstGeom>
          <a:noFill/>
        </p:spPr>
        <p:txBody>
          <a:bodyPr wrap="none" lIns="0" tIns="0" rIns="0" bIns="0" rtlCol="0" anchor="t"/>
          <a:lstStyle/>
          <a:p>
            <a:pPr algn="l" latinLnBrk="1">
              <a:lnSpc>
                <a:spcPts val="46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请参照下面材料一的论证方法，合理反驳对方的观点。（4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2_BD.3_2#f3b56e1d7?sp=1&amp;pid=e20ddb16a&amp;color=0,0,0&amp;vtp=1&amp;bbb=1"/>
          <p:cNvSpPr/>
          <p:nvPr/>
        </p:nvSpPr>
        <p:spPr>
          <a:xfrm>
            <a:off x="612648" y="1048401"/>
            <a:ext cx="10963656" cy="584200"/>
          </a:xfrm>
          <a:prstGeom prst="rect">
            <a:avLst/>
          </a:prstGeom>
          <a:noFill/>
        </p:spPr>
        <p:txBody>
          <a:bodyPr wrap="none" lIns="0" tIns="0" rIns="0" bIns="0" rtlCol="0" anchor="t"/>
          <a:lstStyle/>
          <a:p>
            <a:pPr algn="l" latinLnBrk="1">
              <a:lnSpc>
                <a:spcPts val="46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p:txBody>
      </p:sp>
      <p:sp>
        <p:nvSpPr>
          <p:cNvPr id="4" name="QB_2_BD.3_3#f3b56e1d7?sp=1&amp;pid=e20ddb16a&amp;color=0,0,0&amp;vtp=1&amp;bbb=1&amp;hb=1"/>
          <p:cNvSpPr/>
          <p:nvPr/>
        </p:nvSpPr>
        <p:spPr>
          <a:xfrm>
            <a:off x="612648" y="1636348"/>
            <a:ext cx="10963656" cy="18669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李贺考进士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反对者说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他父亲名字中的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与进士的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谐音</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按照避讳的原则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他不能考进士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韩愈反驳说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如果这样的话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父亲名字中有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儿子就不能做人了吗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5" name="QB_2_BD.3_4#f3b56e1d7?sp=1&amp;pid=e20ddb16a&amp;color=0,0,0&amp;vtp=1&amp;bbb=1"/>
          <p:cNvSpPr/>
          <p:nvPr/>
        </p:nvSpPr>
        <p:spPr>
          <a:xfrm>
            <a:off x="612648" y="3528648"/>
            <a:ext cx="10963656" cy="584200"/>
          </a:xfrm>
          <a:prstGeom prst="rect">
            <a:avLst/>
          </a:prstGeom>
          <a:noFill/>
        </p:spPr>
        <p:txBody>
          <a:bodyPr wrap="none" lIns="0" tIns="0" rIns="0" bIns="0" rtlCol="0" anchor="t"/>
          <a:lstStyle/>
          <a:p>
            <a:pPr algn="l" latinLnBrk="1">
              <a:lnSpc>
                <a:spcPts val="46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p:txBody>
      </p:sp>
      <p:sp>
        <p:nvSpPr>
          <p:cNvPr id="6" name="QB_2_BD.3_5#f3b56e1d7?sp=1&amp;pid=e20ddb16a&amp;color=0,0,0&amp;vtp=1&amp;bbb=1&amp;hb=1"/>
          <p:cNvSpPr/>
          <p:nvPr/>
        </p:nvSpPr>
        <p:spPr>
          <a:xfrm>
            <a:off x="612648" y="4116595"/>
            <a:ext cx="10963656" cy="18669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有人说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好的作品永远是少数人的专利品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作品的水平越高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懂的人必定就越少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一位作家反驳说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如果这样的话</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7" name="QB_2_AN.4_1#f3b56e1d7.blank?pid=e20ddb16a&amp;color=0,0,0&amp;vpa=1&amp;vtp=1&amp;bbb=1"/>
          <p:cNvSpPr/>
          <p:nvPr/>
        </p:nvSpPr>
        <p:spPr>
          <a:xfrm>
            <a:off x="1054766" y="5335160"/>
            <a:ext cx="7759700" cy="584200"/>
          </a:xfrm>
          <a:prstGeom prst="rect">
            <a:avLst/>
          </a:prstGeom>
          <a:noFill/>
        </p:spPr>
        <p:txBody>
          <a:bodyPr wrap="none" lIns="0" tIns="0" rIns="0" bIns="0" rtlCol="0" anchor="t"/>
          <a:lstStyle/>
          <a:p>
            <a:pPr algn="ct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那么谁也看不懂的作品就是世界上最好的作品吗</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BD.5_1#f3b56e1d7?sp=1&amp;pid=e20ddb16a&amp;color=0,0,0&amp;mp=1&amp;vtp=1&amp;bt=1&amp;bbb=1"/>
          <p:cNvSpPr/>
          <p:nvPr/>
        </p:nvSpPr>
        <p:spPr>
          <a:xfrm>
            <a:off x="612648" y="468000"/>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材料三：</a:t>
            </a:r>
            <a:endParaRPr lang="en-US" altLang="zh-CN" sz="2800" dirty="0"/>
          </a:p>
        </p:txBody>
      </p:sp>
      <p:sp>
        <p:nvSpPr>
          <p:cNvPr id="3" name="QB_2_BD.5_2#f3b56e1d7?sp=1&amp;pid=e20ddb16a&amp;color=0,0,0&amp;mp=1&amp;vtp=1&amp;bbb=1&amp;hb=1"/>
          <p:cNvSpPr/>
          <p:nvPr/>
        </p:nvSpPr>
        <p:spPr>
          <a:xfrm>
            <a:off x="612648" y="1085231"/>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一个学生表示对语文学习缺乏兴趣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不怎么学语文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梦想是像爱因斯坦一样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写出一部伟大的科学著作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语文老师反驳说</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如果这样的话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2_AN.6_1#f3b56e1d7.blank?pid=e20ddb16a&amp;color=0,0,0&amp;mp=1&amp;vpa=2&amp;vtp=1&amp;bbb=1&amp;hb=1"/>
          <p:cNvSpPr/>
          <p:nvPr/>
        </p:nvSpPr>
        <p:spPr>
          <a:xfrm>
            <a:off x="612648" y="2350151"/>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那么你那伟大的科学著作将用什么样的语言文字来写作呢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（每处2分）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AS.7_1#f3b56e1d7?pid=e20ddb16a&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材料一，反对者认为李贺不能考进士是因为他父亲名字中的“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晋</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与进士的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“进”谐音，韩愈通过举例，先假设对方的观点是正确的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后推出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“父亲名字中有‘仁’，儿子就不能做人”的荒谬结论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这是使用了</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归谬法</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，即先假设对方的论点是正确的，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然后从中推导出荒谬的结论</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从而驳倒对方的观点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有人认为作品水平越高看懂的人必定</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越少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，那么按照归谬法，我们可以思考</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是不是没人能看懂的作品就</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是最好的作品呢</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？这样就找到了这个观点的荒谬之处，所以可以用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那</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么谁也看不懂的作品就是世界上最好的作品吗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来反驳</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AS.7_1#f3b56e1d7?pid=e20ddb16a&amp;color=0,0,0&amp;vtp=1&amp;bt=1&amp;bbb=1&amp;hb=1"/>
          <p:cNvSpPr/>
          <p:nvPr/>
        </p:nvSpPr>
        <p:spPr>
          <a:xfrm>
            <a:off x="612648" y="468000"/>
            <a:ext cx="10963656" cy="3263900"/>
          </a:xfrm>
          <a:prstGeom prst="rect">
            <a:avLst/>
          </a:prstGeom>
          <a:noFill/>
        </p:spPr>
        <p:txBody>
          <a:bodyPr wrap="none" lIns="0" tIns="0" rIns="0" bIns="0" rtlCol="0" anchor="t"/>
          <a:lstStyle/>
          <a:p>
            <a:pPr latinLnBrk="1">
              <a:lnSpc>
                <a:spcPts val="200"/>
              </a:lnSpc>
            </a:pPr>
            <a:endParaRPr lang="en-US" altLang="zh-CN" sz="100" b="0" i="0" spc="-990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学生说梦想是像爱因斯坦一样写出伟大的科学著作</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却不学</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我们可以类比材料一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、二的反驳逻辑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爱因斯坦写出科学著作</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需要用到语言文字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，而语文就是关于语言文字运用的学科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不学语文</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怎么用语言文字来写著作呢</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？所以可以用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那么你那伟大的科学著作将</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用什么样的语言文字来写作呢</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？”来反驳。</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wipe(left)">
                                      <p:cBhvr>
                                        <p:cTn id="19" dur="500"/>
                                        <p:tgtEl>
                                          <p:spTgt spid="2">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wipe(left)">
                                      <p:cBhvr>
                                        <p:cTn id="2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2_BD.8_1#81782a7f7?sp=1&amp;pid=e20ddb16a&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在某些情况下，使用直接论证比较困难或不容易取得好的效果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使用</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间接论证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——排除法、反证法和归谬法，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反而可以更有效地进行论证</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下面的文段使用了哪种间接论证来反驳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“酸碱论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请简要写出其推理</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山西人爱午睡的原因除了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供氧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假说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酸碱论</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爱好者推崇的解释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饭后胃酸消耗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血液碱化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导致了碱中毒</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头晕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这种说法当然也不对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因为人体中有非常稳定的缓冲体系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不会一顿饭的工夫就改变了血液的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再者说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如果这个逻辑真的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那么喝苏打水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碳酸饮料就变成了一件非常危险的事情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9290</Words>
  <Application>WPS 演示</Application>
  <PresentationFormat>宽屏</PresentationFormat>
  <Paragraphs>337</Paragraphs>
  <Slides>32</Slides>
  <Notes>30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32</vt:i4>
      </vt:variant>
    </vt:vector>
  </HeadingPairs>
  <TitlesOfParts>
    <vt:vector size="44" baseType="lpstr">
      <vt:lpstr>Arial</vt:lpstr>
      <vt:lpstr>宋体</vt:lpstr>
      <vt:lpstr>Wingdings</vt:lpstr>
      <vt:lpstr>Times New Roman</vt:lpstr>
      <vt:lpstr>微软雅黑</vt:lpstr>
      <vt:lpstr>Times New Roman</vt:lpstr>
      <vt:lpstr>宋体</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5</cp:revision>
  <dcterms:created xsi:type="dcterms:W3CDTF">2025-03-28T12:49:00Z</dcterms:created>
  <dcterms:modified xsi:type="dcterms:W3CDTF">2025-09-03T11:35:52Z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06E49ED0843C44C4A0CE634E0BE47BC5_12</vt:lpwstr>
  </property>
  <property fmtid="{D5CDD505-2E9C-101B-9397-08002B2CF9AE}" pid="3" name="KSOProductBuildVer">
    <vt:lpwstr>2052-12.1.0.22529</vt:lpwstr>
  </property>
</Properties>
</file>